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65"/>
  </p:notes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919" r:id="rId11"/>
    <p:sldId id="918" r:id="rId12"/>
    <p:sldId id="431" r:id="rId13"/>
    <p:sldId id="425" r:id="rId14"/>
    <p:sldId id="272" r:id="rId15"/>
    <p:sldId id="920" r:id="rId16"/>
    <p:sldId id="383" r:id="rId17"/>
    <p:sldId id="432" r:id="rId18"/>
    <p:sldId id="270" r:id="rId19"/>
    <p:sldId id="322" r:id="rId20"/>
    <p:sldId id="262" r:id="rId21"/>
    <p:sldId id="261" r:id="rId22"/>
    <p:sldId id="921" r:id="rId23"/>
    <p:sldId id="279" r:id="rId24"/>
    <p:sldId id="264" r:id="rId25"/>
    <p:sldId id="277" r:id="rId26"/>
    <p:sldId id="281" r:id="rId27"/>
    <p:sldId id="280" r:id="rId28"/>
    <p:sldId id="318" r:id="rId29"/>
    <p:sldId id="320" r:id="rId30"/>
    <p:sldId id="317" r:id="rId31"/>
    <p:sldId id="282" r:id="rId32"/>
    <p:sldId id="319" r:id="rId33"/>
    <p:sldId id="283" r:id="rId34"/>
    <p:sldId id="284" r:id="rId35"/>
    <p:sldId id="286" r:id="rId36"/>
    <p:sldId id="287" r:id="rId37"/>
    <p:sldId id="309" r:id="rId38"/>
    <p:sldId id="922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923" r:id="rId55"/>
    <p:sldId id="304" r:id="rId56"/>
    <p:sldId id="305" r:id="rId57"/>
    <p:sldId id="306" r:id="rId58"/>
    <p:sldId id="316" r:id="rId59"/>
    <p:sldId id="307" r:id="rId60"/>
    <p:sldId id="308" r:id="rId61"/>
    <p:sldId id="924" r:id="rId62"/>
    <p:sldId id="314" r:id="rId63"/>
    <p:sldId id="26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CC99FF"/>
    <a:srgbClr val="00FF00"/>
    <a:srgbClr val="66FF66"/>
    <a:srgbClr val="E9A317"/>
    <a:srgbClr val="FFFFFF"/>
    <a:srgbClr val="0A0408"/>
    <a:srgbClr val="F7F7F7"/>
    <a:srgbClr val="D4CBC5"/>
    <a:srgbClr val="E2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505" autoAdjust="0"/>
    <p:restoredTop sz="94660"/>
  </p:normalViewPr>
  <p:slideViewPr>
    <p:cSldViewPr snapToGrid="0">
      <p:cViewPr varScale="1">
        <p:scale>
          <a:sx n="46" d="100"/>
          <a:sy n="46" d="100"/>
        </p:scale>
        <p:origin x="184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235C4-ED45-4BF4-84AE-5A147A3D82AF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259E8-7FFF-4847-8B37-2CC85100C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Start: 16:02</a:t>
            </a:r>
          </a:p>
          <a:p>
            <a:r>
              <a:rPr lang="en-US" dirty="0"/>
              <a:t>JET Starts at 13:97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C36D9-BE86-43C7-9441-35BA644280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5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E5AB9-664F-C84D-A262-A8FBD72673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35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E5AB9-664F-C84D-A262-A8FBD72673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skills are in demand, and Python is one of the sought after and used languages in the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E5AB9-664F-C84D-A262-A8FBD726734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752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0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0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780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93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756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787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10" Type="http://schemas.openxmlformats.org/officeDocument/2006/relationships/image" Target="../media/image4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32.png"/><Relationship Id="rId12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0.png"/><Relationship Id="rId10" Type="http://schemas.openxmlformats.org/officeDocument/2006/relationships/image" Target="../media/image9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jpeg"/><Relationship Id="rId4" Type="http://schemas.openxmlformats.org/officeDocument/2006/relationships/image" Target="../media/image10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7.jpeg"/><Relationship Id="rId7" Type="http://schemas.openxmlformats.org/officeDocument/2006/relationships/image" Target="../media/image132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0.png"/><Relationship Id="rId7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0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1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0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0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0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0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2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29A13-3EDE-4E6D-5771-A1F4167A8BC5}"/>
              </a:ext>
            </a:extLst>
          </p:cNvPr>
          <p:cNvSpPr/>
          <p:nvPr/>
        </p:nvSpPr>
        <p:spPr>
          <a:xfrm>
            <a:off x="536028" y="3984532"/>
            <a:ext cx="8645294" cy="2667240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6596535" cy="1383963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9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401A-9A16-3C32-F0A7-7993C0A9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22" name="Picture 21" descr="Timeline&#10;&#10;Description automatically generated">
            <a:extLst>
              <a:ext uri="{FF2B5EF4-FFF2-40B4-BE49-F238E27FC236}">
                <a16:creationId xmlns:a16="http://schemas.microsoft.com/office/drawing/2014/main" id="{DE71DB10-3208-7B03-FDCB-F6B5B6722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1" y="1709233"/>
            <a:ext cx="9302518" cy="48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93738-BEF7-412B-821C-0181FF6E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Applications in Civ </a:t>
            </a:r>
            <a:r>
              <a:rPr lang="en-CA" dirty="0">
                <a:solidFill>
                  <a:schemeClr val="accent3"/>
                </a:solidFill>
              </a:rPr>
              <a:t>&amp;</a:t>
            </a:r>
            <a:r>
              <a:rPr lang="en-CA" dirty="0"/>
              <a:t> Min</a:t>
            </a:r>
            <a:endParaRPr lang="en-CA" dirty="0">
              <a:solidFill>
                <a:schemeClr val="accent3"/>
              </a:solidFill>
            </a:endParaRPr>
          </a:p>
        </p:txBody>
      </p:sp>
      <p:pic>
        <p:nvPicPr>
          <p:cNvPr id="5" name="Picture 4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08844A3D-9707-4790-A89E-B0677FD7D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4183" r="22999" b="1003"/>
          <a:stretch/>
        </p:blipFill>
        <p:spPr>
          <a:xfrm>
            <a:off x="742208" y="1314593"/>
            <a:ext cx="8579922" cy="5211884"/>
          </a:xfrm>
          <a:prstGeom prst="rect">
            <a:avLst/>
          </a:prstGeom>
        </p:spPr>
      </p:pic>
      <p:pic>
        <p:nvPicPr>
          <p:cNvPr id="2" name="Picture 2" descr="Kore GeoSystems">
            <a:extLst>
              <a:ext uri="{FF2B5EF4-FFF2-40B4-BE49-F238E27FC236}">
                <a16:creationId xmlns:a16="http://schemas.microsoft.com/office/drawing/2014/main" id="{3C63CB2C-5F7A-FE99-6515-A7E78BE8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92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8792257" cy="2305022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C03DF2-002A-0B15-AA08-A36CEFB46EB2}"/>
              </a:ext>
            </a:extLst>
          </p:cNvPr>
          <p:cNvSpPr/>
          <p:nvPr/>
        </p:nvSpPr>
        <p:spPr>
          <a:xfrm>
            <a:off x="838199" y="4492864"/>
            <a:ext cx="6865321" cy="2168239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5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0605F02A-A4BB-4940-9312-6F227E0B38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5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ADF5B-8F9A-4AA2-9987-A9654BCE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assistance in healthcare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D2DA0CB-C5BE-499E-89F1-06B80C2C00DA}"/>
              </a:ext>
            </a:extLst>
          </p:cNvPr>
          <p:cNvSpPr/>
          <p:nvPr/>
        </p:nvSpPr>
        <p:spPr>
          <a:xfrm>
            <a:off x="536028" y="297968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55BCFD-35F2-4EB7-BA54-DB5909526421}"/>
              </a:ext>
            </a:extLst>
          </p:cNvPr>
          <p:cNvSpPr/>
          <p:nvPr/>
        </p:nvSpPr>
        <p:spPr>
          <a:xfrm>
            <a:off x="350783" y="307033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C2BA1-7BFC-43BC-AFCC-A3ED209958E4}"/>
              </a:ext>
            </a:extLst>
          </p:cNvPr>
          <p:cNvSpPr txBox="1"/>
          <p:nvPr/>
        </p:nvSpPr>
        <p:spPr>
          <a:xfrm>
            <a:off x="128704" y="344006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AC38B1-208B-4609-8464-CB6AE584D324}"/>
              </a:ext>
            </a:extLst>
          </p:cNvPr>
          <p:cNvSpPr/>
          <p:nvPr/>
        </p:nvSpPr>
        <p:spPr>
          <a:xfrm>
            <a:off x="2797797" y="305258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A923F-A3F3-4562-94CC-62F0B63161DC}"/>
              </a:ext>
            </a:extLst>
          </p:cNvPr>
          <p:cNvSpPr txBox="1"/>
          <p:nvPr/>
        </p:nvSpPr>
        <p:spPr>
          <a:xfrm>
            <a:off x="2026446" y="342307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180C96-C744-45F6-A844-4FEA446AE5CD}"/>
              </a:ext>
            </a:extLst>
          </p:cNvPr>
          <p:cNvSpPr/>
          <p:nvPr/>
        </p:nvSpPr>
        <p:spPr>
          <a:xfrm>
            <a:off x="4867896" y="307831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ECEECB-74A8-4AE0-819B-6A0017DCC3E1}"/>
              </a:ext>
            </a:extLst>
          </p:cNvPr>
          <p:cNvSpPr txBox="1"/>
          <p:nvPr/>
        </p:nvSpPr>
        <p:spPr>
          <a:xfrm>
            <a:off x="4187371" y="345472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680684-D043-49B2-B7A9-E8ABF2106989}"/>
              </a:ext>
            </a:extLst>
          </p:cNvPr>
          <p:cNvSpPr txBox="1"/>
          <p:nvPr/>
        </p:nvSpPr>
        <p:spPr>
          <a:xfrm rot="16200000">
            <a:off x="1172735" y="196682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30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BE802250-3D8E-4BE9-A5AB-8F58F9F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45780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7CF51F-8515-4191-BACC-223C1C9468D7}"/>
              </a:ext>
            </a:extLst>
          </p:cNvPr>
          <p:cNvSpPr txBox="1"/>
          <p:nvPr/>
        </p:nvSpPr>
        <p:spPr>
          <a:xfrm rot="16200000">
            <a:off x="3807810" y="244971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32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0CAFF1B-5495-4DD3-B5D2-A2BFC06E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3EFACA-702E-4609-B919-1721BF9D9539}"/>
              </a:ext>
            </a:extLst>
          </p:cNvPr>
          <p:cNvSpPr txBox="1"/>
          <p:nvPr/>
        </p:nvSpPr>
        <p:spPr>
          <a:xfrm>
            <a:off x="38583" y="151754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34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134EA68C-AD7F-4E6C-A9F3-5E755F21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186479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0728874-6258-4D88-913F-9353430FA776}"/>
              </a:ext>
            </a:extLst>
          </p:cNvPr>
          <p:cNvGrpSpPr/>
          <p:nvPr/>
        </p:nvGrpSpPr>
        <p:grpSpPr>
          <a:xfrm>
            <a:off x="7529290" y="277309"/>
            <a:ext cx="3699350" cy="3699350"/>
            <a:chOff x="7808343" y="554769"/>
            <a:chExt cx="3699350" cy="3699350"/>
          </a:xfrm>
        </p:grpSpPr>
        <p:pic>
          <p:nvPicPr>
            <p:cNvPr id="2054" name="Picture 6" descr="Iphone 7 Template transparent PNG - StickPNG">
              <a:extLst>
                <a:ext uri="{FF2B5EF4-FFF2-40B4-BE49-F238E27FC236}">
                  <a16:creationId xmlns:a16="http://schemas.microsoft.com/office/drawing/2014/main" id="{0769225D-B1AA-41CB-9E58-764EA14E8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22A9CAAA-4009-43EA-9542-8F9CE08DEBB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961201-E880-4CA2-BD21-1E48C6D464D8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78B6AF-906B-4B74-8CAA-7B1D3497628F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8554F45-671C-46E5-A8F7-352B48705B17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301A10F-B09A-4F21-8B7C-5F661A9E85A3}"/>
              </a:ext>
            </a:extLst>
          </p:cNvPr>
          <p:cNvSpPr/>
          <p:nvPr/>
        </p:nvSpPr>
        <p:spPr>
          <a:xfrm>
            <a:off x="8663349" y="2951332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9D65B-5FA7-441E-AB06-CD664B3DA340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26" name="Google Shape;726;p51">
            <a:extLst>
              <a:ext uri="{FF2B5EF4-FFF2-40B4-BE49-F238E27FC236}">
                <a16:creationId xmlns:a16="http://schemas.microsoft.com/office/drawing/2014/main" id="{18853629-62B5-4578-BD23-46A0B87E19F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5844" b="20597"/>
          <a:stretch/>
        </p:blipFill>
        <p:spPr>
          <a:xfrm>
            <a:off x="2303825" y="161581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1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7"/>
            </p:par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 animBg="1"/>
      <p:bldP spid="19" grpId="0"/>
      <p:bldP spid="23" grpId="0" animBg="1"/>
      <p:bldP spid="24" grpId="0"/>
      <p:bldP spid="28" grpId="0"/>
      <p:bldP spid="31" grpId="0"/>
      <p:bldP spid="33" grpId="0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</a:t>
            </a:r>
            <a:r>
              <a:rPr lang="en-US" sz="3200" b="1" dirty="0">
                <a:solidFill>
                  <a:schemeClr val="accent6"/>
                </a:solidFill>
              </a:rPr>
              <a:t> </a:t>
            </a:r>
            <a:r>
              <a:rPr lang="en-US" sz="3200" b="1" dirty="0"/>
              <a:t>like doing other things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</a:t>
            </a:r>
            <a:r>
              <a:rPr lang="en-CA" dirty="0">
                <a:solidFill>
                  <a:schemeClr val="accent6"/>
                </a:solidFill>
              </a:rPr>
              <a:t>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</a:t>
            </a:r>
            <a:r>
              <a:rPr lang="en-CA" dirty="0">
                <a:solidFill>
                  <a:schemeClr val="accent6"/>
                </a:solidFill>
              </a:rPr>
              <a:t>Goodfellow</a:t>
            </a:r>
            <a:r>
              <a:rPr lang="en-CA" dirty="0"/>
              <a:t>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</a:t>
            </a:r>
            <a:r>
              <a:rPr lang="en-CA" dirty="0">
                <a:solidFill>
                  <a:schemeClr val="accent6"/>
                </a:solidFill>
              </a:rPr>
              <a:t>(</a:t>
            </a:r>
            <a:r>
              <a:rPr lang="en-CA" dirty="0"/>
              <a:t>       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</a:t>
            </a:r>
            <a:r>
              <a:rPr lang="en-CA" dirty="0">
                <a:solidFill>
                  <a:schemeClr val="accent6"/>
                </a:solidFill>
              </a:rPr>
              <a:t>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85" y="5448288"/>
            <a:ext cx="653230" cy="6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Doing a Master's in Civil Engineering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Worked as a software application engineer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in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training (EIT) for 3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5 years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Working with Python to analyze and clean data</a:t>
            </a:r>
            <a:r>
              <a:rPr lang="en-US" sz="3200" dirty="0">
                <a:solidFill>
                  <a:schemeClr val="accent6"/>
                </a:solidFill>
              </a:rPr>
              <a:t>!</a:t>
            </a:r>
          </a:p>
          <a:p>
            <a:r>
              <a:rPr lang="en-US" sz="3200" dirty="0"/>
              <a:t>Using Python to work with images from digital and optical microscopes of concrete and other building materials. As well, analyzing fracture behavior from Finite Discrete Element simulation models (FDEM)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Martial arts fanatic </a:t>
            </a:r>
            <a:r>
              <a:rPr lang="en-US" sz="3200" dirty="0">
                <a:solidFill>
                  <a:schemeClr val="accent6"/>
                </a:solidFill>
              </a:rPr>
              <a:t>:)</a:t>
            </a:r>
            <a:r>
              <a:rPr lang="en-US" sz="3200" dirty="0"/>
              <a:t> involved in both Muay Thai and karate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 ​</a:t>
            </a:r>
          </a:p>
          <a:p>
            <a:r>
              <a:rPr lang="en-US" sz="3200" dirty="0"/>
              <a:t>Also play piano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working towards Royal Conservatory certification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3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31ACBCA9-1B7C-031C-FE9E-EF398032E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Computers, Programs, and The Coding Toolbox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Variables, Expressions, and Operators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Working on other courses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Working on other courses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Ask questions!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as much as possible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Ask each other questions and help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  <p:pic>
        <p:nvPicPr>
          <p:cNvPr id="3074" name="Picture 2" descr="Whenever I give a long presentation and no one has any questions at the end  - Funny | Any questions presentation funny, Presentation, Best funny  pictures">
            <a:extLst>
              <a:ext uri="{FF2B5EF4-FFF2-40B4-BE49-F238E27FC236}">
                <a16:creationId xmlns:a16="http://schemas.microsoft.com/office/drawing/2014/main" id="{B7A0D1A6-A69D-0474-4F41-3F15C6FA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556" y="1825624"/>
            <a:ext cx="444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5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Website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Programming in Python 3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dirty="0"/>
              <a:t>A link to the UofT bookstore where you can purchase the textbook can be found on the Syllabus page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36FDD-4B8D-3A23-DC51-6C5CB464B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8" t="30884" r="68826" b="19871"/>
          <a:stretch/>
        </p:blipFill>
        <p:spPr>
          <a:xfrm>
            <a:off x="8303130" y="1914115"/>
            <a:ext cx="3490764" cy="42707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008422"/>
            <a:ext cx="553339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Reflections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13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2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10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1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Feb 6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2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March 21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7309038" y="2008422"/>
            <a:ext cx="2878533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total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lang="en-US" sz="3200" spc="-15" dirty="0">
                <a:solidFill>
                  <a:srgbClr val="FFFFFF"/>
                </a:solidFill>
                <a:cs typeface="Arial"/>
              </a:rPr>
              <a:t>5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23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6656418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6283426" y="2008421"/>
            <a:ext cx="153383" cy="4431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rgbClr val="66FF99"/>
                </a:solidFill>
              </a:rPr>
              <a:t>Kinsella &amp; Goodfellow</a:t>
            </a:r>
            <a:r>
              <a:rPr lang="en-US" dirty="0">
                <a:solidFill>
                  <a:srgbClr val="66FF99"/>
                </a:solidFill>
              </a:rPr>
              <a:t> </a:t>
            </a:r>
            <a:r>
              <a:rPr lang="en-US" dirty="0"/>
              <a:t>links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97896"/>
              </p:ext>
            </p:extLst>
          </p:nvPr>
        </p:nvGraphicFramePr>
        <p:xfrm>
          <a:off x="964214" y="1983677"/>
          <a:ext cx="93714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155759D-5870-6D37-764B-BA44ABF9C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60530"/>
              </p:ext>
            </p:extLst>
          </p:nvPr>
        </p:nvGraphicFramePr>
        <p:xfrm>
          <a:off x="615820" y="1777200"/>
          <a:ext cx="10982131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876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382806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890906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rgbClr val="7030A0"/>
                          </a:solidFill>
                          <a:effectLst/>
                        </a:rPr>
                        <a:t>TUT0104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7030A0"/>
                          </a:solidFill>
                          <a:effectLst/>
                        </a:rPr>
                        <a:t>10:00 AM - 11:00 AM</a:t>
                      </a:r>
                    </a:p>
                    <a:p>
                      <a:pPr algn="l"/>
                      <a:r>
                        <a:rPr lang="de-DE" sz="1400" b="1" dirty="0">
                          <a:solidFill>
                            <a:srgbClr val="0070C0"/>
                          </a:solidFill>
                          <a:effectLst/>
                        </a:rPr>
                        <a:t>TUT0107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0070C0"/>
                          </a:solidFill>
                          <a:effectLst/>
                        </a:rPr>
                        <a:t>2:00 PM - 3:00 PM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TUT0108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9:00 AM - 10:00 AM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- 4:00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TUT0105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TUT0106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  <a:endParaRPr lang="en-US" sz="1400" b="0" i="0" kern="1200" dirty="0">
                        <a:solidFill>
                          <a:srgbClr val="E9A31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</a:p>
                    <a:p>
                      <a:pPr algn="l"/>
                      <a:r>
                        <a:rPr lang="fi-FI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TUT0103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  <a:endParaRPr lang="en-US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9" name="object 6">
            <a:extLst>
              <a:ext uri="{FF2B5EF4-FFF2-40B4-BE49-F238E27FC236}">
                <a16:creationId xmlns:a16="http://schemas.microsoft.com/office/drawing/2014/main" id="{092B5BE6-B706-98A5-20E6-7110DDCAAED8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One online tutorial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39234"/>
              </p:ext>
            </p:extLst>
          </p:nvPr>
        </p:nvGraphicFramePr>
        <p:xfrm>
          <a:off x="634482" y="1553265"/>
          <a:ext cx="1092615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025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821025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564431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2006081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894118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pt-BR" sz="14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pt-BR" sz="14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  <a:endParaRPr lang="en-US" sz="14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7030A0"/>
                          </a:solidFill>
                          <a:effectLst/>
                        </a:rPr>
                        <a:t>PRA0107</a:t>
                      </a:r>
                    </a:p>
                    <a:p>
                      <a:r>
                        <a:rPr lang="nb-NO" sz="1400" dirty="0">
                          <a:solidFill>
                            <a:srgbClr val="7030A0"/>
                          </a:solidFill>
                          <a:effectLst/>
                        </a:rPr>
                        <a:t>9:00 AM - 11:00 AM</a:t>
                      </a:r>
                    </a:p>
                    <a:p>
                      <a:r>
                        <a:rPr lang="nb-NO" sz="1400" b="1" dirty="0">
                          <a:solidFill>
                            <a:srgbClr val="0070C0"/>
                          </a:solidFill>
                          <a:effectLst/>
                        </a:rPr>
                        <a:t>PRA0103</a:t>
                      </a:r>
                    </a:p>
                    <a:p>
                      <a:r>
                        <a:rPr lang="nb-NO" sz="1400" dirty="0">
                          <a:solidFill>
                            <a:srgbClr val="0070C0"/>
                          </a:solidFill>
                          <a:effectLst/>
                        </a:rPr>
                        <a:t>1:00 PM - 3:00 PM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4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PRA0102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PM - 3:00 PM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PRA0101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 AM - 12:00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PRA0104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- 2:00 PM</a:t>
                      </a:r>
                    </a:p>
                    <a:p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PRA0108</a:t>
                      </a:r>
                    </a:p>
                    <a:p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– 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Due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11:59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2B7078E3-0675-8B11-9E84-40166338F88D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Two online labs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12 reflections throughout the term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worth a total of 2% of your final grade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Full marks for successful completion of all reflections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used to take the pulse of students in the course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Insights from reflections are used to iteratively improve the course week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week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there to help you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so please answer honestly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059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Reflection include question like</a:t>
            </a:r>
            <a:r>
              <a:rPr lang="en-US" sz="3200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sz="2800" dirty="0"/>
              <a:t>Did you attend lecture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Do you understand the topics covered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Did you attend tutorial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Which lecture section did you attend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What will this code output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Write one word to describe how you feel about the course</a:t>
            </a:r>
            <a:r>
              <a:rPr lang="en-US" sz="2800" dirty="0">
                <a:solidFill>
                  <a:schemeClr val="accent6"/>
                </a:solidFill>
              </a:rPr>
              <a:t>.</a:t>
            </a: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9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26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1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729837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624561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pic>
        <p:nvPicPr>
          <p:cNvPr id="3" name="Picture 2" descr="Sina Davari | LinkedIn">
            <a:extLst>
              <a:ext uri="{FF2B5EF4-FFF2-40B4-BE49-F238E27FC236}">
                <a16:creationId xmlns:a16="http://schemas.microsoft.com/office/drawing/2014/main" id="{CB7C0260-C493-0A66-CC35-B0FF6228F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905" r="1338" b="1225"/>
          <a:stretch/>
        </p:blipFill>
        <p:spPr bwMode="auto">
          <a:xfrm>
            <a:off x="9436453" y="2401035"/>
            <a:ext cx="2580154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7910531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49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670353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8724262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B93A7-529B-FB6A-2DE4-A78E295D58DB}"/>
              </a:ext>
            </a:extLst>
          </p:cNvPr>
          <p:cNvSpPr txBox="1"/>
          <p:nvPr/>
        </p:nvSpPr>
        <p:spPr>
          <a:xfrm>
            <a:off x="10328023" y="5204043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Sina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98887"/>
              </p:ext>
            </p:extLst>
          </p:nvPr>
        </p:nvGraphicFramePr>
        <p:xfrm>
          <a:off x="950125" y="1777200"/>
          <a:ext cx="10291750" cy="424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Reflection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2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  <a:p>
                      <a:endParaRPr lang="nb-NO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22 - Jan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3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91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29 – Feb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4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4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012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030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17546" cy="483547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88</a:t>
            </a:r>
            <a:r>
              <a:rPr lang="en-US" b="1" dirty="0">
                <a:solidFill>
                  <a:schemeClr val="accent3"/>
                </a:solidFill>
              </a:rPr>
              <a:t>%</a:t>
            </a:r>
            <a:r>
              <a:rPr lang="en-US" b="1" dirty="0"/>
              <a:t> </a:t>
            </a:r>
            <a:r>
              <a:rPr lang="en-US" dirty="0"/>
              <a:t>of your final grade is based on two term tests and an exam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For these tests and exams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ll be to write code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You will not be able to achieve a high mark by reading the textbook and lecture note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r>
              <a:rPr lang="en-US" dirty="0"/>
              <a:t> You need to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r>
              <a:rPr lang="en-US" dirty="0"/>
              <a:t>How can you practice writing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b="1" dirty="0"/>
              <a:t>Lecture Breakout Sessions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Labs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this of this as studying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Practice Problems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84EBF-2C83-85E9-24EE-0BDE52020A04}"/>
              </a:ext>
            </a:extLst>
          </p:cNvPr>
          <p:cNvSpPr txBox="1"/>
          <p:nvPr/>
        </p:nvSpPr>
        <p:spPr>
          <a:xfrm>
            <a:off x="7386972" y="4243363"/>
            <a:ext cx="44801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Writing A Lot Of Code During The Term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=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Higher Grade</a:t>
            </a:r>
          </a:p>
        </p:txBody>
      </p:sp>
    </p:spTree>
    <p:extLst>
      <p:ext uri="{BB962C8B-B14F-4D97-AF65-F5344CB8AC3E}">
        <p14:creationId xmlns:p14="http://schemas.microsoft.com/office/powerpoint/2010/main" val="1286149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ython script to generate Meme | Daily Python #11 | by Ajinkya Sonawane |  Daily Python | Medium">
            <a:extLst>
              <a:ext uri="{FF2B5EF4-FFF2-40B4-BE49-F238E27FC236}">
                <a16:creationId xmlns:a16="http://schemas.microsoft.com/office/drawing/2014/main" id="{59A404B0-787B-6A58-850E-D5921F5DC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3043" r="24122" b="18550"/>
          <a:stretch/>
        </p:blipFill>
        <p:spPr bwMode="auto">
          <a:xfrm>
            <a:off x="6381628" y="1337682"/>
            <a:ext cx="5013960" cy="46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71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10352286" y="5616858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15728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39" y="506037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2697047" y="2484062"/>
            <a:ext cx="6850174" cy="374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  <p:pic>
        <p:nvPicPr>
          <p:cNvPr id="1026" name="Picture 2" descr="Explainer: Tesla's legal troubles: what's next after $3 million race bias  verdict? | Reuters">
            <a:extLst>
              <a:ext uri="{FF2B5EF4-FFF2-40B4-BE49-F238E27FC236}">
                <a16:creationId xmlns:a16="http://schemas.microsoft.com/office/drawing/2014/main" id="{886F4836-9FB3-F054-5267-C80A1792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21" y="4625280"/>
            <a:ext cx="2441443" cy="16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1 News: Biometric underwear to measure drivers' vitals gets FIA  homologation">
            <a:extLst>
              <a:ext uri="{FF2B5EF4-FFF2-40B4-BE49-F238E27FC236}">
                <a16:creationId xmlns:a16="http://schemas.microsoft.com/office/drawing/2014/main" id="{3B671A27-A6DA-2AA0-D398-A57FB9EA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2" y="3487178"/>
            <a:ext cx="4518540" cy="30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30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019CE-762B-79D4-866D-075E2FF5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4" y="3918320"/>
            <a:ext cx="3474759" cy="27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  <p:pic>
        <p:nvPicPr>
          <p:cNvPr id="3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D896BE98-CD2C-0DBC-04F1-059AC5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3546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2754015" y="2096793"/>
            <a:ext cx="4131164" cy="19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Sci-fi Inspiration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8992" y="3933364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70" y="3933368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69" y="1452146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4474" y="1520629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2" y="470143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headdress, helmet, indoor&#10;&#10;Description automatically generated">
            <a:extLst>
              <a:ext uri="{FF2B5EF4-FFF2-40B4-BE49-F238E27FC236}">
                <a16:creationId xmlns:a16="http://schemas.microsoft.com/office/drawing/2014/main" id="{871945DF-D465-8541-B270-C2E29C3C9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46" y="1383662"/>
            <a:ext cx="5566089" cy="2964986"/>
          </a:xfrm>
          <a:prstGeom prst="rect">
            <a:avLst/>
          </a:prstGeom>
        </p:spPr>
      </p:pic>
      <p:pic>
        <p:nvPicPr>
          <p:cNvPr id="10" name="Picture 9" descr="A picture containing text, necklet, chain&#10;&#10;Description automatically generated">
            <a:extLst>
              <a:ext uri="{FF2B5EF4-FFF2-40B4-BE49-F238E27FC236}">
                <a16:creationId xmlns:a16="http://schemas.microsoft.com/office/drawing/2014/main" id="{A0DD541F-5E95-2D4E-BBFC-4DDD0575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/>
          <a:stretch/>
        </p:blipFill>
        <p:spPr>
          <a:xfrm>
            <a:off x="6534629" y="4005066"/>
            <a:ext cx="5679606" cy="2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17" y="1825625"/>
            <a:ext cx="6447366" cy="483552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31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554"/>
            <a:ext cx="10113818" cy="2309958"/>
          </a:xfrm>
        </p:spPr>
        <p:txBody>
          <a:bodyPr>
            <a:normAutofit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TIOBE Index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overtook C and Java in 2022 as the world’s most popular programming language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064989-4249-A48C-CBB0-3EC4659D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3687"/>
            <a:ext cx="12192000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87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57549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9" y="1825624"/>
            <a:ext cx="6196251" cy="445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14781</TotalTime>
  <Words>2524</Words>
  <Application>Microsoft Macintosh PowerPoint</Application>
  <PresentationFormat>Widescreen</PresentationFormat>
  <Paragraphs>494</Paragraphs>
  <Slides>63</Slides>
  <Notes>4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Courier New</vt:lpstr>
      <vt:lpstr>Segoe UI</vt:lpstr>
      <vt:lpstr>Wingdings</vt:lpstr>
      <vt:lpstr>APS106_Theme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Seb</vt:lpstr>
      <vt:lpstr>Building Tech in Mining</vt:lpstr>
      <vt:lpstr>Building Tech in Mining</vt:lpstr>
      <vt:lpstr>Applications in Civ &amp; Min</vt:lpstr>
      <vt:lpstr>Building Tech in Mining</vt:lpstr>
      <vt:lpstr>Seb</vt:lpstr>
      <vt:lpstr>AI assistance in healthcare.</vt:lpstr>
      <vt:lpstr>I like doing other things</vt:lpstr>
      <vt:lpstr>Joseph</vt:lpstr>
      <vt:lpstr>Katia</vt:lpstr>
      <vt:lpstr>In Person</vt:lpstr>
      <vt:lpstr>In Person</vt:lpstr>
      <vt:lpstr>Ask questions!</vt:lpstr>
      <vt:lpstr>Course Information</vt:lpstr>
      <vt:lpstr>Grading</vt:lpstr>
      <vt:lpstr>Lecture Schedule</vt:lpstr>
      <vt:lpstr>Tutorial Schedule</vt:lpstr>
      <vt:lpstr>Lab Schedule</vt:lpstr>
      <vt:lpstr>Reflections</vt:lpstr>
      <vt:lpstr>Reflections</vt:lpstr>
      <vt:lpstr>Reflections Schedule</vt:lpstr>
      <vt:lpstr>Tips for Success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Sci-fi Inspiration</vt:lpstr>
      <vt:lpstr>Mineral Engineers</vt:lpstr>
      <vt:lpstr>Programming Skills Are In Demand</vt:lpstr>
      <vt:lpstr>Python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Benjamin Kinsella</cp:lastModifiedBy>
  <cp:revision>151</cp:revision>
  <dcterms:created xsi:type="dcterms:W3CDTF">2021-11-03T00:49:37Z</dcterms:created>
  <dcterms:modified xsi:type="dcterms:W3CDTF">2024-01-08T19:43:29Z</dcterms:modified>
</cp:coreProperties>
</file>